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3" r:id="rId4"/>
    <p:sldId id="279" r:id="rId5"/>
    <p:sldId id="265" r:id="rId6"/>
    <p:sldId id="257" r:id="rId7"/>
    <p:sldId id="259" r:id="rId8"/>
    <p:sldId id="260" r:id="rId9"/>
    <p:sldId id="268" r:id="rId10"/>
    <p:sldId id="269" r:id="rId11"/>
    <p:sldId id="275" r:id="rId12"/>
    <p:sldId id="271" r:id="rId13"/>
    <p:sldId id="272" r:id="rId14"/>
    <p:sldId id="273" r:id="rId15"/>
    <p:sldId id="274" r:id="rId16"/>
    <p:sldId id="276" r:id="rId17"/>
    <p:sldId id="261" r:id="rId18"/>
    <p:sldId id="262" r:id="rId19"/>
    <p:sldId id="277" r:id="rId20"/>
    <p:sldId id="278" r:id="rId21"/>
    <p:sldId id="26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5415-416A-410F-AE2B-255C1A6FAE82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C3B5-6904-42C8-A09A-A7EE64BE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7D0D-0AA2-480E-B7CF-B9AAB631AACC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A825-D769-4B67-8484-8D28513B5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C089-2C6D-4341-A634-A680C6A4D61B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BC20-ABF8-483D-88B4-7FFC011B1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FBA8-9DF4-43EE-BF7B-C645B53C62C1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A9E58-1A0F-4226-9F57-9098B1B80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03DD-2A29-4012-8CF1-071EFD54C22F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3266-9895-4636-BED5-9E71F20B5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29ACB-A5F1-4647-9645-64499D836641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6F500-E1B5-472E-8E79-1172F99B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7E68-BAB4-45CA-A1DE-03782E7E77D5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51BC3-39D2-437F-920B-B2E7E5B85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C226-3585-4FF9-A194-21B9591DAD62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C2EB-650B-4515-AEC6-8EAECAFA9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184E-4FE5-494F-896C-FE8FEC08421C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C31AA-2103-49D1-B202-B45893E0F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4903-DF8A-4BB9-B64A-E6A0BA523339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A157-9BC5-4C7B-8B0D-3FBF630BA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CCEB-D60A-495E-B228-771643064585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57DC-7EEC-401E-83A6-04DF29BB4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239675-DE3E-4CCB-8EF3-1EFEE366B39B}" type="datetimeFigureOut">
              <a:rPr lang="ru-RU"/>
              <a:pPr>
                <a:defRPr/>
              </a:pPr>
              <a:t>09.04.2023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7D74E7B-5703-449D-9E04-12B5C8954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www.knigge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7772400" cy="2305050"/>
          </a:xfrm>
        </p:spPr>
        <p:txBody>
          <a:bodyPr/>
          <a:lstStyle/>
          <a:p>
            <a:pPr eaLnBrk="1" hangingPunct="1"/>
            <a:r>
              <a:rPr lang="ru-RU" altLang="ru-RU" sz="6600" dirty="0" smtClean="0">
                <a:latin typeface="Arial Black" pitchFamily="34" charset="0"/>
              </a:rPr>
              <a:t>«Учимся быть культурными»!</a:t>
            </a:r>
            <a:br>
              <a:rPr lang="ru-RU" altLang="ru-RU" sz="6600" dirty="0" smtClean="0">
                <a:latin typeface="Arial Black" pitchFamily="34" charset="0"/>
              </a:rPr>
            </a:br>
            <a:r>
              <a:rPr lang="ru-RU" altLang="ru-RU" sz="7200" dirty="0" smtClean="0">
                <a:latin typeface="Arial Black" pitchFamily="34" charset="0"/>
              </a:rPr>
              <a:t/>
            </a:r>
            <a:br>
              <a:rPr lang="ru-RU" altLang="ru-RU" sz="7200" dirty="0" smtClean="0">
                <a:latin typeface="Arial Black" pitchFamily="34" charset="0"/>
              </a:rPr>
            </a:br>
            <a:r>
              <a:rPr lang="ru-RU" altLang="ru-RU" sz="2000" dirty="0" smtClean="0">
                <a:latin typeface="Arial Black" pitchFamily="34" charset="0"/>
              </a:rPr>
              <a:t>Классный час в 5б классе</a:t>
            </a:r>
            <a:br>
              <a:rPr lang="ru-RU" altLang="ru-RU" sz="2000" dirty="0" smtClean="0">
                <a:latin typeface="Arial Black" pitchFamily="34" charset="0"/>
              </a:rPr>
            </a:br>
            <a:r>
              <a:rPr lang="ru-RU" altLang="ru-RU" sz="2000" dirty="0" smtClean="0">
                <a:latin typeface="Arial Black" pitchFamily="34" charset="0"/>
              </a:rPr>
              <a:t>МБОУ </a:t>
            </a:r>
            <a:r>
              <a:rPr lang="ru-RU" altLang="ru-RU" sz="2000" dirty="0" err="1" smtClean="0">
                <a:latin typeface="Arial Black" pitchFamily="34" charset="0"/>
              </a:rPr>
              <a:t>Скородумовской</a:t>
            </a:r>
            <a:r>
              <a:rPr lang="ru-RU" altLang="ru-RU" sz="2000" dirty="0" smtClean="0">
                <a:latin typeface="Arial Black" pitchFamily="34" charset="0"/>
              </a:rPr>
              <a:t> </a:t>
            </a:r>
            <a:r>
              <a:rPr lang="ru-RU" altLang="ru-RU" sz="2000" dirty="0" smtClean="0">
                <a:latin typeface="Arial Black" pitchFamily="34" charset="0"/>
              </a:rPr>
              <a:t>СОШ</a:t>
            </a:r>
            <a:br>
              <a:rPr lang="ru-RU" altLang="ru-RU" sz="2000" dirty="0" smtClean="0">
                <a:latin typeface="Arial Black" pitchFamily="34" charset="0"/>
              </a:rPr>
            </a:br>
            <a:r>
              <a:rPr lang="ru-RU" altLang="ru-RU" sz="2000" dirty="0" err="1" smtClean="0">
                <a:latin typeface="Arial Black" pitchFamily="34" charset="0"/>
              </a:rPr>
              <a:t>кл</a:t>
            </a:r>
            <a:r>
              <a:rPr lang="ru-RU" altLang="ru-RU" sz="2000" dirty="0" smtClean="0">
                <a:latin typeface="Arial Black" pitchFamily="34" charset="0"/>
              </a:rPr>
              <a:t>. руководитель</a:t>
            </a:r>
            <a:r>
              <a:rPr lang="ru-RU" altLang="ru-RU" sz="2000" smtClean="0">
                <a:latin typeface="Arial Black" pitchFamily="34" charset="0"/>
              </a:rPr>
              <a:t>: </a:t>
            </a:r>
            <a:r>
              <a:rPr lang="ru-RU" altLang="ru-RU" sz="2000" smtClean="0">
                <a:latin typeface="Arial Black" pitchFamily="34" charset="0"/>
              </a:rPr>
              <a:t>Калашникова Л.Ю.</a:t>
            </a:r>
            <a:r>
              <a:rPr lang="ru-RU" altLang="ru-RU" sz="7200" dirty="0" smtClean="0">
                <a:latin typeface="Arial Black" pitchFamily="34" charset="0"/>
              </a:rPr>
              <a:t/>
            </a:r>
            <a:br>
              <a:rPr lang="ru-RU" altLang="ru-RU" sz="7200" dirty="0" smtClean="0">
                <a:latin typeface="Arial Black" pitchFamily="34" charset="0"/>
              </a:rPr>
            </a:br>
            <a:r>
              <a:rPr lang="ru-RU" altLang="ru-RU" sz="7200" dirty="0" smtClean="0">
                <a:latin typeface="Arial Black" pitchFamily="34" charset="0"/>
              </a:rPr>
              <a:t/>
            </a:r>
            <a:br>
              <a:rPr lang="ru-RU" altLang="ru-RU" sz="7200" dirty="0" smtClean="0">
                <a:latin typeface="Arial Black" pitchFamily="34" charset="0"/>
              </a:rPr>
            </a:br>
            <a:r>
              <a:rPr lang="ru-RU" altLang="ru-RU" sz="2000" dirty="0" smtClean="0">
                <a:latin typeface="Arial Black" pitchFamily="34" charset="0"/>
              </a:rPr>
              <a:t/>
            </a:r>
            <a:br>
              <a:rPr lang="ru-RU" altLang="ru-RU" sz="2000" dirty="0" smtClean="0">
                <a:latin typeface="Arial Black" pitchFamily="34" charset="0"/>
              </a:rPr>
            </a:br>
            <a:endParaRPr lang="ru-RU" altLang="ru-RU" sz="7200" dirty="0" smtClean="0">
              <a:latin typeface="Arial Black" pitchFamily="34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-1179513"/>
            <a:ext cx="7632700" cy="6477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2" name="Picture 4" descr="C:\Users\БП\AppData\Local\Microsoft\Windows\Temporary Internet Files\Content.IE5\6IDYUJYG\cartoon-sun-hi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8901113"/>
            <a:ext cx="2305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БП\AppData\Local\Microsoft\Windows\Temporary Internet Files\Content.IE5\W449N8MW\radiantsunheliumballoon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7939088"/>
            <a:ext cx="2016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latin typeface="Arial Black" pitchFamily="34" charset="0"/>
              </a:rPr>
              <a:t>Виды этикета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В школе</a:t>
            </a:r>
          </a:p>
          <a:p>
            <a:pPr algn="ctr"/>
            <a:r>
              <a:rPr lang="ru-RU" altLang="ru-RU" sz="3600" b="1" smtClean="0"/>
              <a:t>За столом</a:t>
            </a:r>
          </a:p>
          <a:p>
            <a:pPr algn="ctr"/>
            <a:r>
              <a:rPr lang="ru-RU" altLang="ru-RU" sz="3600" b="1" smtClean="0"/>
              <a:t>На улице</a:t>
            </a:r>
          </a:p>
          <a:p>
            <a:pPr algn="ctr"/>
            <a:r>
              <a:rPr lang="ru-RU" altLang="ru-RU" sz="3600" b="1" smtClean="0"/>
              <a:t>В театре</a:t>
            </a:r>
          </a:p>
          <a:p>
            <a:pPr algn="ctr"/>
            <a:r>
              <a:rPr lang="ru-RU" altLang="ru-RU" sz="3600" b="1" smtClean="0"/>
              <a:t>На работе </a:t>
            </a:r>
          </a:p>
          <a:p>
            <a:pPr algn="ctr"/>
            <a:r>
              <a:rPr lang="ru-RU" altLang="ru-RU" sz="3600" b="1" smtClean="0"/>
              <a:t> В гостях и т.д.</a:t>
            </a:r>
          </a:p>
        </p:txBody>
      </p:sp>
      <p:pic>
        <p:nvPicPr>
          <p:cNvPr id="11268" name="Picture 2" descr="C:\Users\БП\AppData\Local\Microsoft\Windows\Temporary Internet Files\Content.IE5\6IDYUJYG\second_pictur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557338"/>
            <a:ext cx="2376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БП\AppData\Local\Microsoft\Windows\Temporary Internet Files\Content.IE5\W449N8MW\Family_portrait_by_T.Myagkov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49500"/>
            <a:ext cx="28082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latin typeface="Arial Black" pitchFamily="34" charset="0"/>
              </a:rPr>
              <a:t>Работа в группах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1-я группа – «Школьный этикет»</a:t>
            </a:r>
          </a:p>
          <a:p>
            <a:pPr algn="ctr"/>
            <a:r>
              <a:rPr lang="ru-RU" altLang="ru-RU" b="1" smtClean="0"/>
              <a:t>2-я группа – «Этикет в гостях»</a:t>
            </a:r>
          </a:p>
          <a:p>
            <a:pPr algn="ctr"/>
            <a:r>
              <a:rPr lang="ru-RU" altLang="ru-RU" b="1" smtClean="0"/>
              <a:t>3-я группа – «Этикет с друзьями»</a:t>
            </a:r>
          </a:p>
          <a:p>
            <a:pPr algn="ctr"/>
            <a:r>
              <a:rPr lang="ru-RU" altLang="ru-RU" b="1" smtClean="0"/>
              <a:t>4-я – «Этикет в транспорте»</a:t>
            </a:r>
          </a:p>
        </p:txBody>
      </p:sp>
      <p:pic>
        <p:nvPicPr>
          <p:cNvPr id="12292" name="Picture 2" descr="C:\Users\БП\AppData\Local\Microsoft\Windows\Temporary Internet Files\Content.IE5\6IDYUJYG\кейс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789363"/>
            <a:ext cx="35290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ru-RU" altLang="ru-RU" sz="5400" smtClean="0">
                <a:latin typeface="Arial Black" pitchFamily="34" charset="0"/>
              </a:rPr>
              <a:t>Школьный этикет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z="2800" smtClean="0"/>
              <a:t>Приходить за 10 – 15 минут до начала занятий.</a:t>
            </a:r>
          </a:p>
          <a:p>
            <a:pPr algn="ctr"/>
            <a:r>
              <a:rPr lang="ru-RU" altLang="ru-RU" sz="2800" smtClean="0"/>
              <a:t>Раздеваться и переобуваться в гардеробе.</a:t>
            </a:r>
          </a:p>
          <a:p>
            <a:pPr algn="ctr"/>
            <a:r>
              <a:rPr lang="ru-RU" altLang="ru-RU" sz="2800" smtClean="0"/>
              <a:t>Приходить с выполненными домашними заданиями.</a:t>
            </a:r>
          </a:p>
          <a:p>
            <a:pPr algn="ctr"/>
            <a:r>
              <a:rPr lang="ru-RU" altLang="ru-RU" sz="2800" smtClean="0"/>
              <a:t>Нельзя пропускать занятия без уважительных причин.</a:t>
            </a:r>
          </a:p>
          <a:p>
            <a:pPr algn="ctr"/>
            <a:r>
              <a:rPr lang="ru-RU" altLang="ru-RU" sz="2800" smtClean="0"/>
              <a:t>Нельзя использовать </a:t>
            </a:r>
            <a:r>
              <a:rPr lang="en-US" altLang="ru-RU" sz="2800" smtClean="0"/>
              <a:t>y</a:t>
            </a:r>
            <a:r>
              <a:rPr lang="ru-RU" altLang="ru-RU" sz="2800" smtClean="0"/>
              <a:t>неприличные жесты и выражения.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smtClean="0">
                <a:latin typeface="Arial Black" pitchFamily="34" charset="0"/>
              </a:rPr>
              <a:t>Этикет с друзьями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Всегда здоровайся с друзьями при встрече.</a:t>
            </a:r>
          </a:p>
          <a:p>
            <a:pPr algn="ctr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Разговаривай с друзьями вежливо.</a:t>
            </a:r>
          </a:p>
          <a:p>
            <a:pPr algn="ctr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Говори друзьям комплименты.</a:t>
            </a:r>
          </a:p>
          <a:p>
            <a:pPr algn="ctr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Помни, что прозвища обижают человека.</a:t>
            </a:r>
          </a:p>
          <a:p>
            <a:pPr algn="ctr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Слушай, не перебивая</a:t>
            </a:r>
            <a:r>
              <a:rPr lang="ru-RU" altLang="ru-RU" smtClean="0"/>
              <a:t>.</a:t>
            </a:r>
          </a:p>
          <a:p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smtClean="0">
                <a:latin typeface="Arial Black" pitchFamily="34" charset="0"/>
              </a:rPr>
              <a:t>Этикет в гостях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Невежливо приходить в гости без приглашения.</a:t>
            </a:r>
          </a:p>
          <a:p>
            <a:pPr algn="ctr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За стол не садятся в шляпе (шапке).</a:t>
            </a:r>
          </a:p>
          <a:p>
            <a:pPr algn="ctr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Не разговаривают с набитым ртом.</a:t>
            </a:r>
          </a:p>
          <a:p>
            <a:pPr algn="ctr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Все, что положено на тарелку надо съесть.</a:t>
            </a:r>
          </a:p>
          <a:p>
            <a:pPr algn="ctr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После еды приборы кладут рядом на тарелку и благодарят.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 Black" pitchFamily="34" charset="0"/>
              </a:rPr>
              <a:t>Этикет в транспорте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z="2800" smtClean="0"/>
              <a:t>Во время посадки в автобус пропускайте вперед инвалидов, пожилых людей, женщин с маленькими детьми.</a:t>
            </a:r>
          </a:p>
          <a:p>
            <a:pPr algn="ctr"/>
            <a:r>
              <a:rPr lang="ru-RU" altLang="ru-RU" sz="2800" smtClean="0"/>
              <a:t>Уступайте место старшим, маленьким детям, инвалидам.</a:t>
            </a:r>
          </a:p>
          <a:p>
            <a:pPr algn="ctr"/>
            <a:r>
              <a:rPr lang="ru-RU" altLang="ru-RU" sz="2800" smtClean="0"/>
              <a:t>Не разговаривайте громко.</a:t>
            </a:r>
          </a:p>
          <a:p>
            <a:pPr algn="ctr"/>
            <a:r>
              <a:rPr lang="ru-RU" altLang="ru-RU" sz="2800" smtClean="0"/>
              <a:t>Не занимайте свободное место портфелями.</a:t>
            </a:r>
          </a:p>
          <a:p>
            <a:pPr algn="ctr"/>
            <a:r>
              <a:rPr lang="ru-RU" altLang="ru-RU" sz="2800" smtClean="0"/>
              <a:t>При выходе помогайте старшим, маленьким детям, мальчики девочкам.</a:t>
            </a:r>
          </a:p>
          <a:p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smtClean="0">
                <a:latin typeface="Arial Black" pitchFamily="34" charset="0"/>
              </a:rPr>
              <a:t>Размышления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800" b="1" smtClean="0"/>
              <a:t>По вкусу стоит посолить </a:t>
            </a:r>
          </a:p>
          <a:p>
            <a:pPr marL="0" indent="0" algn="ctr">
              <a:buFontTx/>
              <a:buNone/>
            </a:pPr>
            <a:r>
              <a:rPr lang="ru-RU" altLang="ru-RU" sz="2800" b="1" smtClean="0"/>
              <a:t>И завтрак , и обед.</a:t>
            </a:r>
          </a:p>
          <a:p>
            <a:pPr marL="0" indent="0" algn="ctr">
              <a:buFontTx/>
              <a:buNone/>
            </a:pPr>
            <a:r>
              <a:rPr lang="ru-RU" altLang="ru-RU" sz="2800" b="1" smtClean="0"/>
              <a:t>Немножко стоит пошалить,</a:t>
            </a:r>
          </a:p>
          <a:p>
            <a:pPr marL="0" indent="0" algn="ctr">
              <a:buFontTx/>
              <a:buNone/>
            </a:pPr>
            <a:r>
              <a:rPr lang="ru-RU" altLang="ru-RU" sz="2800" b="1" smtClean="0"/>
              <a:t>Плохого в этом нет.</a:t>
            </a:r>
          </a:p>
          <a:p>
            <a:pPr marL="0" indent="0" algn="ctr">
              <a:buFontTx/>
              <a:buNone/>
            </a:pPr>
            <a:r>
              <a:rPr lang="ru-RU" altLang="ru-RU" sz="2800" b="1" smtClean="0"/>
              <a:t>Подраться нужно иногда – </a:t>
            </a:r>
          </a:p>
          <a:p>
            <a:pPr marL="0" indent="0" algn="ctr">
              <a:buFontTx/>
              <a:buNone/>
            </a:pPr>
            <a:r>
              <a:rPr lang="ru-RU" altLang="ru-RU" sz="2800" b="1" smtClean="0"/>
              <a:t>За слабого , к примеру.</a:t>
            </a:r>
          </a:p>
          <a:p>
            <a:pPr marL="0" indent="0" algn="ctr">
              <a:buFontTx/>
              <a:buNone/>
            </a:pPr>
            <a:r>
              <a:rPr lang="ru-RU" altLang="ru-RU" sz="2800" b="1" smtClean="0"/>
              <a:t>Но даже вежливость – </a:t>
            </a:r>
          </a:p>
          <a:p>
            <a:pPr marL="0" indent="0" algn="ctr">
              <a:buFontTx/>
              <a:buNone/>
            </a:pPr>
            <a:r>
              <a:rPr lang="ru-RU" altLang="ru-RU" sz="2800" b="1" smtClean="0"/>
              <a:t>Беда, когда забудешь меру..</a:t>
            </a:r>
          </a:p>
        </p:txBody>
      </p:sp>
      <p:pic>
        <p:nvPicPr>
          <p:cNvPr id="17412" name="Picture 2" descr="C:\Users\БП\AppData\Local\Microsoft\Windows\Temporary Internet Files\Content.IE5\6IDYUJYG\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9190038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БП\AppData\Local\Microsoft\Windows\Temporary Internet Files\Content.IE5\6IDYUJYG\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БП\AppData\Local\Microsoft\Windows\Temporary Internet Files\Content.IE5\W449N8MW\razgovor_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349500"/>
            <a:ext cx="18716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C:\Users\БП\AppData\Local\Microsoft\Windows\Temporary Internet Files\Content.IE5\C7N4FNM8\mw3_shion_665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286000"/>
            <a:ext cx="20161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Arial Black" panose="020B0A04020102020204" pitchFamily="34" charset="0"/>
              </a:rPr>
              <a:t>Игра «Беспроигрышная лотерея».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1412875"/>
            <a:ext cx="710406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20447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Arial Black" pitchFamily="34" charset="0"/>
              </a:rPr>
              <a:t>Мы с вами живём в XXI веке. Некоторые правила этикета кажутся нам смешными, устаревшими, но значит ли это, что можно вообще обойтись без правил поведения?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800" smtClean="0">
                <a:latin typeface="Arial Black" pitchFamily="34" charset="0"/>
              </a:rPr>
              <a:t>Добро пожаловать в страну КУЛЬТУРНЫХ И ВОСПИТАННЫХ</a:t>
            </a:r>
            <a:br>
              <a:rPr lang="ru-RU" altLang="ru-RU" sz="4800" smtClean="0">
                <a:latin typeface="Arial Black" pitchFamily="34" charset="0"/>
              </a:rPr>
            </a:br>
            <a:r>
              <a:rPr lang="ru-RU" altLang="ru-RU" sz="4800" smtClean="0">
                <a:latin typeface="Arial Black" pitchFamily="34" charset="0"/>
              </a:rPr>
              <a:t>ЛЮДЕЙ!</a:t>
            </a:r>
          </a:p>
        </p:txBody>
      </p:sp>
      <p:pic>
        <p:nvPicPr>
          <p:cNvPr id="20484" name="Picture 2" descr="C:\Users\БП\AppData\Local\Microsoft\Windows\Temporary Internet Files\Content.IE5\W449N8MW\autismo-bambin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213100"/>
            <a:ext cx="48244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latin typeface="Arial Black" pitchFamily="34" charset="0"/>
              </a:rPr>
              <a:t>Гете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5400" smtClean="0">
                <a:latin typeface="Arial Black" pitchFamily="34" charset="0"/>
              </a:rPr>
              <a:t>«Поведение – это зеркало, в котором каждый показывает свой облик».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smtClean="0">
                <a:latin typeface="Arial Black" pitchFamily="34" charset="0"/>
              </a:rPr>
              <a:t>Спасибо за работу</a:t>
            </a:r>
          </a:p>
        </p:txBody>
      </p:sp>
      <p:pic>
        <p:nvPicPr>
          <p:cNvPr id="21507" name="Picture 2" descr="C:\Users\БП\AppData\Local\Microsoft\Windows\Temporary Internet Files\Content.IE5\C7N4FNM8\Happines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6500" y="1992313"/>
            <a:ext cx="4191000" cy="3743325"/>
          </a:xfrm>
          <a:noFill/>
        </p:spPr>
      </p:pic>
      <p:pic>
        <p:nvPicPr>
          <p:cNvPr id="21508" name="Picture 3" descr="C:\Users\БП\AppData\Local\Microsoft\Windows\Temporary Internet Files\Content.IE5\C7N4FNM8\smiley-faces-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268413"/>
            <a:ext cx="5545138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Arial Black" pitchFamily="34" charset="0"/>
              </a:rPr>
              <a:t>Литература: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А.В. Давыдова. Классные часы 5 класс. Москва «Вако» 2014.</a:t>
            </a:r>
          </a:p>
          <a:p>
            <a:r>
              <a:rPr lang="ru-RU" altLang="ru-RU" smtClean="0"/>
              <a:t>Толковый словарь С.И. Ожегова</a:t>
            </a:r>
          </a:p>
          <a:p>
            <a:r>
              <a:rPr lang="en-US" altLang="ru-RU" smtClean="0">
                <a:hlinkClick r:id="rId2"/>
              </a:rPr>
              <a:t>www.knigge.ru</a:t>
            </a:r>
            <a:r>
              <a:rPr lang="en-US" altLang="ru-RU" smtClean="0"/>
              <a:t> </a:t>
            </a:r>
            <a:r>
              <a:rPr lang="ru-RU" altLang="ru-RU" smtClean="0"/>
              <a:t>Правила хорошего тона.</a:t>
            </a:r>
          </a:p>
          <a:p>
            <a:r>
              <a:rPr lang="en-US" altLang="ru-RU" smtClean="0">
                <a:hlinkClick r:id="rId3"/>
              </a:rPr>
              <a:t>http://images.yandex.ru</a:t>
            </a:r>
            <a:r>
              <a:rPr lang="ru-RU" altLang="ru-RU" smtClean="0"/>
              <a:t> картинки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4000" smtClean="0">
                <a:latin typeface="Arial Black" pitchFamily="34" charset="0"/>
              </a:rPr>
              <a:t>Цели: </a:t>
            </a:r>
            <a:r>
              <a:rPr lang="ru-RU" altLang="ru-RU" smtClean="0"/>
              <a:t>расширить представления детей о правилах этикета; развивать умение правильно оценивать себя и других; формировать навыки культурного поведения в повседневной жизни;  формировать опыт нравственных взаимоотношений в коллективе.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latin typeface="Arial Black" pitchFamily="34" charset="0"/>
              </a:rPr>
              <a:t>Оборудование 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smtClean="0"/>
              <a:t>Билеты с номерами от 1 до 15.</a:t>
            </a:r>
          </a:p>
          <a:p>
            <a:pPr marL="0" indent="0" algn="ctr">
              <a:buFontTx/>
              <a:buNone/>
            </a:pPr>
            <a:r>
              <a:rPr lang="ru-RU" altLang="ru-RU" smtClean="0"/>
              <a:t>Номера и названия групп ( для групповой работы).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5040312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sz="4000" dirty="0" smtClean="0">
                <a:latin typeface="Arial Black" panose="020B0A04020102020204" pitchFamily="34" charset="0"/>
              </a:rPr>
              <a:t>План классного часа.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/>
              <a:t>1. Интерактивная беседа. Мотивация к занятию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/>
              <a:t>2. Разбор и оценка ситуаций «Кто здоровается первым?»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/>
              <a:t>3. Работа в группах.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dirty="0" smtClean="0"/>
              <a:t>4. Задачи на вежливость.   Игра «Беспроигрышная лотерея». 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Arial Black" panose="020B0A04020102020204" pitchFamily="34" charset="0"/>
              </a:rPr>
              <a:t>Интерактивная беседа. Мотивация к занятию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717675"/>
            <a:ext cx="3319463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1768475"/>
            <a:ext cx="535622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Arial Black" pitchFamily="34" charset="0"/>
              </a:rPr>
              <a:t>«Кто здоровается первым?»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18477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«В последнее время вокруг Димки стало твориться что-то непонятное. С ним перестали здороваться знакомые. Вчера, например, по дороге в школу встретилась ему соседка, баба Катя. Димка смотрел на нее во все глаза, а она прошла мимо, и даже не поздоровалась. Подходя к школе, Димка встретил учителя математики, и тот тоже молча прошел мимо. Весь день Димка мучительно искал ответ на вопрос, почему никто с ним не здоровается. А вечером во дворе нос к носу столкнулся с Ленкой из 5-Б. Он буквально сверлил ее глазами – и представьте себе, она даже не сказала «привет». Всю ночь Димка мучительно искал разгадку этого странного явления и решил, что вокруг него зреет заговор».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Почему с Димкой никто не здоровался?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8324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следующий день наш герой встретил своего друга Дениса, и тот объяснил, что Димка  первым  должен был  всех приветствовать.  И решил Дима исправить положение и поздороваться  со всеми еще раз, да не просто так, а за руку. Что может быть лучше, чем крепкое мужское рукопожатие! Он решил начать с бабы Кати. Та, как всегда, возвращалась из магазина с огромной сумкой на колесиках. «Здравствуйте, баба Катя!» – закричал Димка и бросился к старушке, протянув руку для рукопожатия. Старушка поздоровалась, но на рукопожатие не ответила. Она решили, что Димка хочет ей помочь,  и радостно вручила ему свою тяжелую сумку. Пришлось уже быть до конца благородным и тащить эту сумку на 5 этаж. Из-за этого Димка чуть не опоздал в школу – а ведь ему еще предстояло поприветствовать учителя математики! Ивана Ивановича Димка увидел издалека. Но в руках у него был тяжелый портфель. Димка решил не рисковать и дождаться, пока Иван Иванович оставит портфель в учительской. Как только учитель вышел в коридор, Димка  протянул ему руку: «Здравствуйте Иван Иванович!». Но учитель торопливо отвел руки за спину и виновато улыбнулся: «Здравствуй, Ежиков, к сожалению, дать мне тебе нечего». Расстроенный, Димка пошел к 5-Б классу, чтобы хоть  Ленке подарить свое крепкое мужское рукопожатие, но Ленка возмутилась и прочитала ему лекцию»</a:t>
            </a:r>
          </a:p>
          <a:p>
            <a:pPr eaLnBrk="1" hangingPunct="1">
              <a:defRPr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о чем ему рассказала Лена?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1" smtClean="0">
                <a:latin typeface="Arial Black" pitchFamily="34" charset="0"/>
              </a:rPr>
              <a:t>С.И. Ожигов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800" i="1" smtClean="0">
                <a:latin typeface="Arial Black" pitchFamily="34" charset="0"/>
              </a:rPr>
              <a:t>«Этикет – установленный, принятый порядок поведения, форм обхождения».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862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Diseño predeterminado</vt:lpstr>
      <vt:lpstr>«Учимся быть культурными»!  Классный час в 5б классе МБОУ Скородумовской СОШ кл. руководитель: Калашникова Л.Ю.   </vt:lpstr>
      <vt:lpstr>Гете</vt:lpstr>
      <vt:lpstr>Слайд 3</vt:lpstr>
      <vt:lpstr>Оборудование :</vt:lpstr>
      <vt:lpstr>Слайд 5</vt:lpstr>
      <vt:lpstr>Интерактивная беседа. Мотивация к занятию</vt:lpstr>
      <vt:lpstr>«Кто здоровается первым?»</vt:lpstr>
      <vt:lpstr>Слайд 8</vt:lpstr>
      <vt:lpstr>С.И. Ожигов</vt:lpstr>
      <vt:lpstr>Виды этикета</vt:lpstr>
      <vt:lpstr>Работа в группах</vt:lpstr>
      <vt:lpstr>Школьный этикет</vt:lpstr>
      <vt:lpstr>Этикет с друзьями</vt:lpstr>
      <vt:lpstr>Этикет в гостях</vt:lpstr>
      <vt:lpstr>Этикет в транспорте</vt:lpstr>
      <vt:lpstr>Размышления</vt:lpstr>
      <vt:lpstr>Игра «Беспроигрышная лотерея». </vt:lpstr>
      <vt:lpstr>Слайд 18</vt:lpstr>
      <vt:lpstr>Слайд 19</vt:lpstr>
      <vt:lpstr>Спасибо за работу</vt:lpstr>
      <vt:lpstr>Литература: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«Учимся быть культурными»</dc:title>
  <dc:creator>йоШКОЛОТА</dc:creator>
  <cp:lastModifiedBy>Admin</cp:lastModifiedBy>
  <cp:revision>23</cp:revision>
  <dcterms:created xsi:type="dcterms:W3CDTF">2013-10-06T05:37:56Z</dcterms:created>
  <dcterms:modified xsi:type="dcterms:W3CDTF">2023-04-09T14:56:56Z</dcterms:modified>
</cp:coreProperties>
</file>